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6"/>
  </p:notesMasterIdLst>
  <p:sldIdLst>
    <p:sldId id="271" r:id="rId2"/>
    <p:sldId id="272" r:id="rId3"/>
    <p:sldId id="276" r:id="rId4"/>
    <p:sldId id="257" r:id="rId5"/>
    <p:sldId id="260" r:id="rId6"/>
    <p:sldId id="263" r:id="rId7"/>
    <p:sldId id="259" r:id="rId8"/>
    <p:sldId id="275" r:id="rId9"/>
    <p:sldId id="262" r:id="rId10"/>
    <p:sldId id="266" r:id="rId11"/>
    <p:sldId id="273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17780-F765-46E6-8BB3-C355F1F346A0}" type="datetimeFigureOut">
              <a:rPr lang="ru-RU" smtClean="0"/>
              <a:t>14.05.2021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D5FBB-8945-4CA7-A12D-9100494781B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D5FBB-8945-4CA7-A12D-9100494781B0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8F9BEE7B-9417-4A2B-AAF7-9389A3B38E38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3C8B1C29-293F-4265-8DE2-A2F4DF518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490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EE7B-9417-4A2B-AAF7-9389A3B38E38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1C29-293F-4265-8DE2-A2F4DF518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3082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8F9BEE7B-9417-4A2B-AAF7-9389A3B38E38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3C8B1C29-293F-4265-8DE2-A2F4DF518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2404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8F9BEE7B-9417-4A2B-AAF7-9389A3B38E38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3C8B1C29-293F-4265-8DE2-A2F4DF5187D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09188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8F9BEE7B-9417-4A2B-AAF7-9389A3B38E38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3C8B1C29-293F-4265-8DE2-A2F4DF518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2510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EE7B-9417-4A2B-AAF7-9389A3B38E38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1C29-293F-4265-8DE2-A2F4DF518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4146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EE7B-9417-4A2B-AAF7-9389A3B38E38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1C29-293F-4265-8DE2-A2F4DF518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7455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EE7B-9417-4A2B-AAF7-9389A3B38E38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1C29-293F-4265-8DE2-A2F4DF518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8069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8F9BEE7B-9417-4A2B-AAF7-9389A3B38E38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3C8B1C29-293F-4265-8DE2-A2F4DF518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9939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EE7B-9417-4A2B-AAF7-9389A3B38E38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1C29-293F-4265-8DE2-A2F4DF518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5963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8F9BEE7B-9417-4A2B-AAF7-9389A3B38E38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3C8B1C29-293F-4265-8DE2-A2F4DF518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8627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EE7B-9417-4A2B-AAF7-9389A3B38E38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1C29-293F-4265-8DE2-A2F4DF518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7232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EE7B-9417-4A2B-AAF7-9389A3B38E38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1C29-293F-4265-8DE2-A2F4DF518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8374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EE7B-9417-4A2B-AAF7-9389A3B38E38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1C29-293F-4265-8DE2-A2F4DF518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895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EE7B-9417-4A2B-AAF7-9389A3B38E38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1C29-293F-4265-8DE2-A2F4DF518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597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EE7B-9417-4A2B-AAF7-9389A3B38E38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1C29-293F-4265-8DE2-A2F4DF518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9990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EE7B-9417-4A2B-AAF7-9389A3B38E38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1C29-293F-4265-8DE2-A2F4DF518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631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BEE7B-9417-4A2B-AAF7-9389A3B38E38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B1C29-293F-4265-8DE2-A2F4DF518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957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2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3"/>
          <a:stretch/>
        </p:blipFill>
        <p:spPr>
          <a:xfrm>
            <a:off x="499482" y="1899138"/>
            <a:ext cx="8236710" cy="4698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487595" y="900331"/>
            <a:ext cx="4131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accent6"/>
                </a:solidFill>
                <a:latin typeface="Monotype Corsiva" pitchFamily="66" charset="0"/>
              </a:rPr>
              <a:t>Мы помним…</a:t>
            </a:r>
          </a:p>
        </p:txBody>
      </p:sp>
    </p:spTree>
    <p:extLst>
      <p:ext uri="{BB962C8B-B14F-4D97-AF65-F5344CB8AC3E}">
        <p14:creationId xmlns:p14="http://schemas.microsoft.com/office/powerpoint/2010/main" xmlns="" val="3680761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947" y="2480817"/>
            <a:ext cx="3559126" cy="4053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8444" y="388138"/>
            <a:ext cx="4561342" cy="3497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784209" y="4011459"/>
            <a:ext cx="53597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i="1" dirty="0">
                <a:solidFill>
                  <a:schemeClr val="accent6"/>
                </a:solidFill>
                <a:latin typeface="Monotype Corsiva" pitchFamily="66" charset="0"/>
              </a:rPr>
              <a:t>Николай Ильич неоднократно награждался правительственными наградами. Однако скромность этого мужественного человека не может не восхищать, а его преданность своему делу, любовь к Родине и чувство патриотизма не оставляют никого равнодушным.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3862" y="1246721"/>
            <a:ext cx="28151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solidFill>
                  <a:srgbClr val="B22600"/>
                </a:solidFill>
                <a:latin typeface="Monotype Corsiva" pitchFamily="66" charset="0"/>
              </a:rPr>
              <a:t>Мы помним…</a:t>
            </a:r>
          </a:p>
        </p:txBody>
      </p:sp>
    </p:spTree>
    <p:extLst>
      <p:ext uri="{BB962C8B-B14F-4D97-AF65-F5344CB8AC3E}">
        <p14:creationId xmlns:p14="http://schemas.microsoft.com/office/powerpoint/2010/main" xmlns="" val="1933382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-02-05-ec9adf64d5bd09dd71ead8d84a2134a634b1a59a4dba3063809cb53ebf30f615_1ea6a50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452509" y="716012"/>
            <a:ext cx="3142851" cy="5578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32846" y="1260789"/>
            <a:ext cx="28151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solidFill>
                  <a:srgbClr val="B22600"/>
                </a:solidFill>
                <a:latin typeface="Monotype Corsiva" pitchFamily="66" charset="0"/>
              </a:rPr>
              <a:t>Мы помним…</a:t>
            </a:r>
          </a:p>
        </p:txBody>
      </p:sp>
    </p:spTree>
    <p:extLst>
      <p:ext uri="{BB962C8B-B14F-4D97-AF65-F5344CB8AC3E}">
        <p14:creationId xmlns:p14="http://schemas.microsoft.com/office/powerpoint/2010/main" xmlns="" val="310594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44"/>
          <a:stretch/>
        </p:blipFill>
        <p:spPr>
          <a:xfrm>
            <a:off x="4881489" y="1083211"/>
            <a:ext cx="2560322" cy="4075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771" b="9139"/>
          <a:stretch>
            <a:fillRect/>
          </a:stretch>
        </p:blipFill>
        <p:spPr>
          <a:xfrm>
            <a:off x="1577613" y="1053580"/>
            <a:ext cx="2544221" cy="4109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25083" y="5288340"/>
            <a:ext cx="87079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i="1" dirty="0" smtClean="0">
                <a:solidFill>
                  <a:schemeClr val="accent6"/>
                </a:solidFill>
                <a:latin typeface="Monotype Corsiva" pitchFamily="66" charset="0"/>
              </a:rPr>
              <a:t>Ребята поздравили Николая Ильича с наступающим праздником – днем Победы, вручили красивую поздравительную открытку, подарили цветы, пожелали крепкого здоровья, долгих лет жизни, выразили благодарность за  подвиг во имя мира на </a:t>
            </a:r>
            <a:r>
              <a:rPr lang="ru-RU" sz="2400" b="1" i="1" dirty="0" smtClean="0">
                <a:solidFill>
                  <a:schemeClr val="accent6"/>
                </a:solidFill>
                <a:latin typeface="Monotype Corsiva" pitchFamily="66" charset="0"/>
              </a:rPr>
              <a:t>земле и </a:t>
            </a:r>
            <a:r>
              <a:rPr lang="ru-RU" sz="2400" b="1" i="1" dirty="0" smtClean="0">
                <a:solidFill>
                  <a:schemeClr val="accent6"/>
                </a:solidFill>
                <a:latin typeface="Monotype Corsiva" pitchFamily="66" charset="0"/>
              </a:rPr>
              <a:t>вместе спели песню «День Победы».</a:t>
            </a:r>
            <a:endParaRPr lang="ru-RU" sz="2400" b="1" i="1" dirty="0">
              <a:solidFill>
                <a:schemeClr val="accent6"/>
              </a:solidFill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08230" y="360457"/>
            <a:ext cx="28151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solidFill>
                  <a:srgbClr val="B22600"/>
                </a:solidFill>
                <a:latin typeface="Monotype Corsiva" pitchFamily="66" charset="0"/>
              </a:rPr>
              <a:t>Мы помним…</a:t>
            </a:r>
          </a:p>
        </p:txBody>
      </p:sp>
    </p:spTree>
    <p:extLst>
      <p:ext uri="{BB962C8B-B14F-4D97-AF65-F5344CB8AC3E}">
        <p14:creationId xmlns:p14="http://schemas.microsoft.com/office/powerpoint/2010/main" xmlns="" val="4166344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890" y="2193559"/>
            <a:ext cx="3761402" cy="4412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0774" y="494603"/>
            <a:ext cx="4348913" cy="3908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98606" y="1120112"/>
            <a:ext cx="28151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solidFill>
                  <a:srgbClr val="B22600"/>
                </a:solidFill>
                <a:latin typeface="Monotype Corsiva" pitchFamily="66" charset="0"/>
              </a:rPr>
              <a:t>Мы помним…</a:t>
            </a:r>
          </a:p>
        </p:txBody>
      </p:sp>
    </p:spTree>
    <p:extLst>
      <p:ext uri="{BB962C8B-B14F-4D97-AF65-F5344CB8AC3E}">
        <p14:creationId xmlns:p14="http://schemas.microsoft.com/office/powerpoint/2010/main" xmlns="" val="2836234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-02-05-f0a6c4e9a72cfa30936bb884b4b650904af0d64194b1cbb6b1a9b0d1092390fc_79db14b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005312" y="348495"/>
            <a:ext cx="3788407" cy="6066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35807" y="1359262"/>
            <a:ext cx="4825360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solidFill>
                  <a:srgbClr val="B22600"/>
                </a:solidFill>
                <a:latin typeface="Monotype Corsiva" pitchFamily="66" charset="0"/>
              </a:rPr>
              <a:t>Мы помним</a:t>
            </a:r>
            <a:r>
              <a:rPr lang="ru-RU" sz="3600" b="1" dirty="0" smtClean="0">
                <a:solidFill>
                  <a:srgbClr val="B22600"/>
                </a:solidFill>
                <a:latin typeface="Monotype Corsiva" pitchFamily="66" charset="0"/>
              </a:rPr>
              <a:t>…</a:t>
            </a:r>
          </a:p>
          <a:p>
            <a:pPr lvl="0"/>
            <a:r>
              <a:rPr lang="ru-RU" sz="3600" b="1" dirty="0" smtClean="0">
                <a:solidFill>
                  <a:srgbClr val="B22600"/>
                </a:solidFill>
                <a:latin typeface="Monotype Corsiva" pitchFamily="66" charset="0"/>
              </a:rPr>
              <a:t>Мы гордимся…</a:t>
            </a:r>
          </a:p>
          <a:p>
            <a:pPr lvl="0"/>
            <a:r>
              <a:rPr lang="ru-RU" sz="3600" b="1" dirty="0" smtClean="0">
                <a:solidFill>
                  <a:srgbClr val="B22600"/>
                </a:solidFill>
                <a:latin typeface="Monotype Corsiva" pitchFamily="66" charset="0"/>
              </a:rPr>
              <a:t>Мы в неоплатном долгу…</a:t>
            </a:r>
            <a:endParaRPr lang="ru-RU" sz="3600" b="1" dirty="0" smtClean="0">
              <a:solidFill>
                <a:srgbClr val="B22600"/>
              </a:solidFill>
              <a:latin typeface="Monotype Corsiva" pitchFamily="66" charset="0"/>
            </a:endParaRPr>
          </a:p>
          <a:p>
            <a:pPr fontAlgn="base"/>
            <a:endParaRPr lang="ru-RU" sz="2400" b="1" i="1" dirty="0">
              <a:solidFill>
                <a:schemeClr val="accent6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98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77" t="2627" r="4770" b="6868"/>
          <a:stretch/>
        </p:blipFill>
        <p:spPr>
          <a:xfrm>
            <a:off x="1012873" y="1146101"/>
            <a:ext cx="6780628" cy="513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76001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823" y="1080655"/>
            <a:ext cx="3969620" cy="5292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431323" y="1163127"/>
            <a:ext cx="505030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  <a:latin typeface="Monotype Corsiva" pitchFamily="66" charset="0"/>
              </a:rPr>
              <a:t>Над обелиском в мае синева...</a:t>
            </a:r>
            <a:br>
              <a:rPr lang="ru-RU" sz="2400" b="1" dirty="0">
                <a:solidFill>
                  <a:schemeClr val="accent6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chemeClr val="accent6"/>
                </a:solidFill>
                <a:latin typeface="Monotype Corsiva" pitchFamily="66" charset="0"/>
              </a:rPr>
              <a:t>Спокойна высь, а ветер тих и нежен...</a:t>
            </a:r>
            <a:br>
              <a:rPr lang="ru-RU" sz="2400" b="1" dirty="0">
                <a:solidFill>
                  <a:schemeClr val="accent6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chemeClr val="accent6"/>
                </a:solidFill>
                <a:latin typeface="Monotype Corsiva" pitchFamily="66" charset="0"/>
              </a:rPr>
              <a:t>Мне не вместить печаль сердец в слова,</a:t>
            </a:r>
            <a:br>
              <a:rPr lang="ru-RU" sz="2400" b="1" dirty="0">
                <a:solidFill>
                  <a:schemeClr val="accent6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chemeClr val="accent6"/>
                </a:solidFill>
                <a:latin typeface="Monotype Corsiva" pitchFamily="66" charset="0"/>
              </a:rPr>
              <a:t>До боли долг пред павшими безбрежен.</a:t>
            </a:r>
            <a:br>
              <a:rPr lang="ru-RU" sz="2400" b="1" dirty="0">
                <a:solidFill>
                  <a:schemeClr val="accent6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chemeClr val="accent6"/>
                </a:solidFill>
                <a:latin typeface="Monotype Corsiva" pitchFamily="66" charset="0"/>
              </a:rPr>
              <a:t/>
            </a:r>
            <a:br>
              <a:rPr lang="ru-RU" sz="2400" b="1" dirty="0">
                <a:solidFill>
                  <a:schemeClr val="accent6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chemeClr val="accent6"/>
                </a:solidFill>
                <a:latin typeface="Monotype Corsiva" pitchFamily="66" charset="0"/>
              </a:rPr>
              <a:t>Победы не бывают без утрат.</a:t>
            </a:r>
            <a:br>
              <a:rPr lang="ru-RU" sz="2400" b="1" dirty="0">
                <a:solidFill>
                  <a:schemeClr val="accent6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chemeClr val="accent6"/>
                </a:solidFill>
                <a:latin typeface="Monotype Corsiva" pitchFamily="66" charset="0"/>
              </a:rPr>
              <a:t>Но как бы ни были бои кровавы,</a:t>
            </a:r>
            <a:br>
              <a:rPr lang="ru-RU" sz="2400" b="1" dirty="0">
                <a:solidFill>
                  <a:schemeClr val="accent6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chemeClr val="accent6"/>
                </a:solidFill>
                <a:latin typeface="Monotype Corsiva" pitchFamily="66" charset="0"/>
              </a:rPr>
              <a:t>Не отступал ни перед кем солдат,</a:t>
            </a:r>
            <a:br>
              <a:rPr lang="ru-RU" sz="2400" b="1" dirty="0">
                <a:solidFill>
                  <a:schemeClr val="accent6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chemeClr val="accent6"/>
                </a:solidFill>
                <a:latin typeface="Monotype Corsiva" pitchFamily="66" charset="0"/>
              </a:rPr>
              <a:t>И гнал врагов за рубежи державы.</a:t>
            </a:r>
            <a:br>
              <a:rPr lang="ru-RU" sz="2400" b="1" dirty="0">
                <a:solidFill>
                  <a:schemeClr val="accent6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chemeClr val="accent6"/>
                </a:solidFill>
                <a:latin typeface="Monotype Corsiva" pitchFamily="66" charset="0"/>
              </a:rPr>
              <a:t/>
            </a:r>
            <a:br>
              <a:rPr lang="ru-RU" sz="2400" b="1" dirty="0">
                <a:solidFill>
                  <a:schemeClr val="accent6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chemeClr val="accent6"/>
                </a:solidFill>
                <a:latin typeface="Monotype Corsiva" pitchFamily="66" charset="0"/>
              </a:rPr>
              <a:t>Не только в дни больших и малых дат,</a:t>
            </a:r>
            <a:br>
              <a:rPr lang="ru-RU" sz="2400" b="1" dirty="0">
                <a:solidFill>
                  <a:schemeClr val="accent6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chemeClr val="accent6"/>
                </a:solidFill>
                <a:latin typeface="Monotype Corsiva" pitchFamily="66" charset="0"/>
              </a:rPr>
              <a:t>А ежечасно святы у народа</a:t>
            </a:r>
            <a:br>
              <a:rPr lang="ru-RU" sz="2400" b="1" dirty="0">
                <a:solidFill>
                  <a:schemeClr val="accent6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chemeClr val="accent6"/>
                </a:solidFill>
                <a:latin typeface="Monotype Corsiva" pitchFamily="66" charset="0"/>
              </a:rPr>
              <a:t>Свершения отечества солдат</a:t>
            </a:r>
            <a:br>
              <a:rPr lang="ru-RU" sz="2400" b="1" dirty="0">
                <a:solidFill>
                  <a:schemeClr val="accent6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chemeClr val="accent6"/>
                </a:solidFill>
                <a:latin typeface="Monotype Corsiva" pitchFamily="66" charset="0"/>
              </a:rPr>
              <a:t>В лихую пору ратного похода.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15862" y="233848"/>
            <a:ext cx="28151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solidFill>
                  <a:srgbClr val="B22600"/>
                </a:solidFill>
                <a:latin typeface="Monotype Corsiva" pitchFamily="66" charset="0"/>
              </a:rPr>
              <a:t>Мы помним…</a:t>
            </a:r>
          </a:p>
        </p:txBody>
      </p:sp>
    </p:spTree>
    <p:extLst>
      <p:ext uri="{BB962C8B-B14F-4D97-AF65-F5344CB8AC3E}">
        <p14:creationId xmlns:p14="http://schemas.microsoft.com/office/powerpoint/2010/main" xmlns="" val="3476001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269"/>
          <a:stretch>
            <a:fillRect/>
          </a:stretch>
        </p:blipFill>
        <p:spPr>
          <a:xfrm>
            <a:off x="4679973" y="500256"/>
            <a:ext cx="4210808" cy="2833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231"/>
          <a:stretch>
            <a:fillRect/>
          </a:stretch>
        </p:blipFill>
        <p:spPr>
          <a:xfrm>
            <a:off x="239150" y="3668051"/>
            <a:ext cx="4487594" cy="2920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937760" y="3829818"/>
            <a:ext cx="40092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400" b="1" dirty="0" smtClean="0">
                <a:solidFill>
                  <a:schemeClr val="accent6"/>
                </a:solidFill>
                <a:latin typeface="Monotype Corsiva" pitchFamily="66" charset="0"/>
              </a:rPr>
              <a:t>В преддверии  всех памятных дат педагоги и учащиеся колледжа посещают памятник, установленный на братской могиле, в которой похоронено 8 советских воинов, погибших при обороне города в июле 1941 года .</a:t>
            </a:r>
            <a:endParaRPr lang="ru-RU" sz="2400" b="1" dirty="0">
              <a:solidFill>
                <a:schemeClr val="accent6"/>
              </a:solidFill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7419" y="2344002"/>
            <a:ext cx="28151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solidFill>
                  <a:srgbClr val="B22600"/>
                </a:solidFill>
                <a:latin typeface="Monotype Corsiva" pitchFamily="66" charset="0"/>
              </a:rPr>
              <a:t>Мы помним…</a:t>
            </a:r>
          </a:p>
        </p:txBody>
      </p:sp>
    </p:spTree>
    <p:extLst>
      <p:ext uri="{BB962C8B-B14F-4D97-AF65-F5344CB8AC3E}">
        <p14:creationId xmlns:p14="http://schemas.microsoft.com/office/powerpoint/2010/main" xmlns="" val="2097976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2652" y="358940"/>
            <a:ext cx="4627418" cy="3470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515" y="3134964"/>
            <a:ext cx="4466990" cy="3350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127674" y="4922746"/>
            <a:ext cx="4297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dirty="0" smtClean="0">
                <a:solidFill>
                  <a:schemeClr val="accent6"/>
                </a:solidFill>
                <a:latin typeface="Monotype Corsiva" pitchFamily="66" charset="0"/>
              </a:rPr>
              <a:t>Наведение порядка </a:t>
            </a:r>
            <a:endParaRPr lang="ru-RU" sz="2400" b="1" dirty="0" smtClean="0">
              <a:solidFill>
                <a:schemeClr val="accent6"/>
              </a:solidFill>
              <a:latin typeface="Monotype Corsiva" pitchFamily="66" charset="0"/>
            </a:endParaRPr>
          </a:p>
          <a:p>
            <a:pPr fontAlgn="base"/>
            <a:r>
              <a:rPr lang="ru-RU" sz="2400" b="1" dirty="0" smtClean="0">
                <a:solidFill>
                  <a:schemeClr val="accent6"/>
                </a:solidFill>
                <a:latin typeface="Monotype Corsiva" pitchFamily="66" charset="0"/>
              </a:rPr>
              <a:t>у </a:t>
            </a:r>
            <a:r>
              <a:rPr lang="ru-RU" sz="2400" b="1" dirty="0" smtClean="0">
                <a:solidFill>
                  <a:schemeClr val="accent6"/>
                </a:solidFill>
                <a:latin typeface="Monotype Corsiva" pitchFamily="66" charset="0"/>
              </a:rPr>
              <a:t>памятника  на ул. </a:t>
            </a:r>
            <a:r>
              <a:rPr lang="ru-RU" sz="2400" b="1" dirty="0" smtClean="0">
                <a:solidFill>
                  <a:schemeClr val="accent6"/>
                </a:solidFill>
                <a:latin typeface="Monotype Corsiva" pitchFamily="66" charset="0"/>
              </a:rPr>
              <a:t>Победы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2674" y="1795362"/>
            <a:ext cx="28151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6"/>
                </a:solidFill>
                <a:latin typeface="Monotype Corsiva" pitchFamily="66" charset="0"/>
              </a:rPr>
              <a:t>Мы помним…</a:t>
            </a:r>
          </a:p>
        </p:txBody>
      </p:sp>
    </p:spTree>
    <p:extLst>
      <p:ext uri="{BB962C8B-B14F-4D97-AF65-F5344CB8AC3E}">
        <p14:creationId xmlns:p14="http://schemas.microsoft.com/office/powerpoint/2010/main" xmlns="" val="34845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3526" y="288601"/>
            <a:ext cx="4321125" cy="3240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86"/>
          <a:stretch/>
        </p:blipFill>
        <p:spPr>
          <a:xfrm>
            <a:off x="256070" y="2453214"/>
            <a:ext cx="3851696" cy="418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58130" y="6025217"/>
            <a:ext cx="2630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Monotype Corsiva" pitchFamily="66" charset="0"/>
              </a:rPr>
              <a:t/>
            </a:r>
            <a:br>
              <a:rPr lang="ru-RU" dirty="0">
                <a:latin typeface="Monotype Corsiva" pitchFamily="66" charset="0"/>
              </a:rPr>
            </a:br>
            <a:endParaRPr lang="ru-RU" dirty="0"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66491" y="3628132"/>
            <a:ext cx="52683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dirty="0" smtClean="0">
                <a:solidFill>
                  <a:schemeClr val="accent6"/>
                </a:solidFill>
                <a:latin typeface="Monotype Corsiva" pitchFamily="66" charset="0"/>
              </a:rPr>
              <a:t>К обелиску цветы положите,</a:t>
            </a:r>
            <a:br>
              <a:rPr lang="ru-RU" sz="2400" b="1" dirty="0" smtClean="0">
                <a:solidFill>
                  <a:schemeClr val="accent6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chemeClr val="accent6"/>
                </a:solidFill>
                <a:latin typeface="Monotype Corsiva" pitchFamily="66" charset="0"/>
              </a:rPr>
              <a:t>Помяните погибших солдат,</a:t>
            </a:r>
            <a:br>
              <a:rPr lang="ru-RU" sz="2400" b="1" dirty="0" smtClean="0">
                <a:solidFill>
                  <a:schemeClr val="accent6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chemeClr val="accent6"/>
                </a:solidFill>
                <a:latin typeface="Monotype Corsiva" pitchFamily="66" charset="0"/>
              </a:rPr>
              <a:t>Своим детям и внукам скажите,</a:t>
            </a:r>
            <a:br>
              <a:rPr lang="ru-RU" sz="2400" b="1" dirty="0" smtClean="0">
                <a:solidFill>
                  <a:schemeClr val="accent6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chemeClr val="accent6"/>
                </a:solidFill>
                <a:latin typeface="Monotype Corsiva" pitchFamily="66" charset="0"/>
              </a:rPr>
              <a:t>Пусть их подвиги в сердце хранят.</a:t>
            </a:r>
          </a:p>
          <a:p>
            <a:pPr fontAlgn="base"/>
            <a:r>
              <a:rPr lang="ru-RU" sz="2400" b="1" dirty="0" smtClean="0">
                <a:solidFill>
                  <a:schemeClr val="accent6"/>
                </a:solidFill>
                <a:latin typeface="Monotype Corsiva" pitchFamily="66" charset="0"/>
              </a:rPr>
              <a:t>Пусть букеты нарциссов, как слёзы,</a:t>
            </a:r>
            <a:br>
              <a:rPr lang="ru-RU" sz="2400" b="1" dirty="0" smtClean="0">
                <a:solidFill>
                  <a:schemeClr val="accent6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chemeClr val="accent6"/>
                </a:solidFill>
                <a:latin typeface="Monotype Corsiva" pitchFamily="66" charset="0"/>
              </a:rPr>
              <a:t>Лягут памятью в ноги солдат,</a:t>
            </a:r>
            <a:br>
              <a:rPr lang="ru-RU" sz="2400" b="1" dirty="0" smtClean="0">
                <a:solidFill>
                  <a:schemeClr val="accent6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chemeClr val="accent6"/>
                </a:solidFill>
                <a:latin typeface="Monotype Corsiva" pitchFamily="66" charset="0"/>
              </a:rPr>
              <a:t>Пусть тюльпаны, гвоздики и розы</a:t>
            </a:r>
            <a:br>
              <a:rPr lang="ru-RU" sz="2400" b="1" dirty="0" smtClean="0">
                <a:solidFill>
                  <a:schemeClr val="accent6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chemeClr val="accent6"/>
                </a:solidFill>
                <a:latin typeface="Monotype Corsiva" pitchFamily="66" charset="0"/>
              </a:rPr>
              <a:t>Вечным пламенем вечно горят.</a:t>
            </a:r>
            <a:endParaRPr lang="ru-RU" sz="2400" b="1" dirty="0">
              <a:solidFill>
                <a:schemeClr val="accent6"/>
              </a:solidFill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1148" y="1302992"/>
            <a:ext cx="28151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solidFill>
                  <a:srgbClr val="B22600"/>
                </a:solidFill>
                <a:latin typeface="Monotype Corsiva" pitchFamily="66" charset="0"/>
              </a:rPr>
              <a:t>Мы помним…</a:t>
            </a:r>
          </a:p>
        </p:txBody>
      </p:sp>
    </p:spTree>
    <p:extLst>
      <p:ext uri="{BB962C8B-B14F-4D97-AF65-F5344CB8AC3E}">
        <p14:creationId xmlns:p14="http://schemas.microsoft.com/office/powerpoint/2010/main" xmlns="" val="1743643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3673" y="1039089"/>
            <a:ext cx="7232073" cy="5126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397215" y="219780"/>
            <a:ext cx="28151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solidFill>
                  <a:srgbClr val="B22600"/>
                </a:solidFill>
                <a:latin typeface="Monotype Corsiva" pitchFamily="66" charset="0"/>
              </a:rPr>
              <a:t>Мы помним…</a:t>
            </a:r>
          </a:p>
        </p:txBody>
      </p:sp>
    </p:spTree>
    <p:extLst>
      <p:ext uri="{BB962C8B-B14F-4D97-AF65-F5344CB8AC3E}">
        <p14:creationId xmlns:p14="http://schemas.microsoft.com/office/powerpoint/2010/main" xmlns="" val="708816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300" y="1275897"/>
            <a:ext cx="84928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i="1" dirty="0" smtClean="0">
                <a:solidFill>
                  <a:schemeClr val="accent6"/>
                </a:solidFill>
                <a:latin typeface="Monotype Corsiva" pitchFamily="66" charset="0"/>
              </a:rPr>
              <a:t>     </a:t>
            </a:r>
            <a:r>
              <a:rPr lang="ru-RU" sz="2800" b="1" dirty="0" smtClean="0">
                <a:solidFill>
                  <a:schemeClr val="accent6"/>
                </a:solidFill>
                <a:latin typeface="Monotype Corsiva" pitchFamily="66" charset="0"/>
              </a:rPr>
              <a:t>Для учащихся нашего колледжа поздравление </a:t>
            </a:r>
            <a:r>
              <a:rPr lang="ru-RU" sz="2800" b="1" dirty="0" smtClean="0">
                <a:solidFill>
                  <a:schemeClr val="accent6"/>
                </a:solidFill>
                <a:latin typeface="Monotype Corsiva" pitchFamily="66" charset="0"/>
              </a:rPr>
              <a:t>ветеранов - неотъемлемая часть жизни. В </a:t>
            </a:r>
            <a:r>
              <a:rPr lang="ru-RU" sz="2800" b="1" dirty="0" smtClean="0">
                <a:solidFill>
                  <a:schemeClr val="accent6"/>
                </a:solidFill>
                <a:latin typeface="Monotype Corsiva" pitchFamily="66" charset="0"/>
              </a:rPr>
              <a:t>канун Дня Победы члены команды </a:t>
            </a:r>
            <a:r>
              <a:rPr lang="ru-RU" sz="2400" b="1" i="1" dirty="0" smtClean="0">
                <a:solidFill>
                  <a:schemeClr val="accent6"/>
                </a:solidFill>
                <a:latin typeface="Monotype Corsiva" pitchFamily="66" charset="0"/>
              </a:rPr>
              <a:t>колледжа</a:t>
            </a:r>
            <a:r>
              <a:rPr lang="ru-RU" sz="2800" b="1" dirty="0" smtClean="0">
                <a:solidFill>
                  <a:schemeClr val="accent6"/>
                </a:solidFill>
                <a:latin typeface="Monotype Corsiva" pitchFamily="66" charset="0"/>
              </a:rPr>
              <a:t> «МИГ» </a:t>
            </a:r>
            <a:r>
              <a:rPr lang="ru-RU" sz="2800" b="1" dirty="0" smtClean="0">
                <a:solidFill>
                  <a:schemeClr val="accent6"/>
                </a:solidFill>
                <a:latin typeface="Monotype Corsiva" pitchFamily="66" charset="0"/>
              </a:rPr>
              <a:t>посетили </a:t>
            </a:r>
            <a:r>
              <a:rPr lang="ru-RU" sz="2800" b="1" dirty="0">
                <a:solidFill>
                  <a:schemeClr val="accent6"/>
                </a:solidFill>
                <a:latin typeface="Monotype Corsiva" pitchFamily="66" charset="0"/>
              </a:rPr>
              <a:t>на дому </a:t>
            </a:r>
            <a:r>
              <a:rPr lang="ru-RU" sz="2800" b="1" dirty="0" smtClean="0">
                <a:solidFill>
                  <a:schemeClr val="accent6"/>
                </a:solidFill>
                <a:latin typeface="Monotype Corsiva" pitchFamily="66" charset="0"/>
              </a:rPr>
              <a:t>полковника </a:t>
            </a:r>
            <a:r>
              <a:rPr lang="ru-RU" sz="2800" b="1" dirty="0">
                <a:solidFill>
                  <a:schemeClr val="accent6"/>
                </a:solidFill>
                <a:latin typeface="Monotype Corsiva" pitchFamily="66" charset="0"/>
              </a:rPr>
              <a:t>в отставке, ветерана Вооруженных Сил, ветерана Великой Отечественной войны </a:t>
            </a:r>
            <a:r>
              <a:rPr lang="ru-RU" sz="2800" b="1" dirty="0" err="1">
                <a:solidFill>
                  <a:schemeClr val="accent6"/>
                </a:solidFill>
                <a:latin typeface="Monotype Corsiva" pitchFamily="66" charset="0"/>
              </a:rPr>
              <a:t>Лагуткина</a:t>
            </a:r>
            <a:r>
              <a:rPr lang="ru-RU" sz="2800" b="1" dirty="0">
                <a:solidFill>
                  <a:schemeClr val="accent6"/>
                </a:solidFill>
                <a:latin typeface="Monotype Corsiva" pitchFamily="66" charset="0"/>
              </a:rPr>
              <a:t> Николая </a:t>
            </a:r>
            <a:r>
              <a:rPr lang="ru-RU" sz="2800" b="1" dirty="0" smtClean="0">
                <a:solidFill>
                  <a:schemeClr val="accent6"/>
                </a:solidFill>
                <a:latin typeface="Monotype Corsiva" pitchFamily="66" charset="0"/>
              </a:rPr>
              <a:t>Ильича. </a:t>
            </a:r>
            <a:r>
              <a:rPr lang="ru-RU" sz="2800" b="1" dirty="0">
                <a:solidFill>
                  <a:schemeClr val="accent6"/>
                </a:solidFill>
                <a:latin typeface="Monotype Corsiva" pitchFamily="66" charset="0"/>
              </a:rPr>
              <a:t>Для них это уже не просто </a:t>
            </a:r>
            <a:r>
              <a:rPr lang="ru-RU" sz="2800" b="1" dirty="0" smtClean="0">
                <a:solidFill>
                  <a:schemeClr val="accent6"/>
                </a:solidFill>
                <a:latin typeface="Monotype Corsiva" pitchFamily="66" charset="0"/>
              </a:rPr>
              <a:t>посещение, не просто традиция</a:t>
            </a:r>
            <a:r>
              <a:rPr lang="ru-RU" sz="2800" b="1" dirty="0">
                <a:solidFill>
                  <a:schemeClr val="accent6"/>
                </a:solidFill>
                <a:latin typeface="Monotype Corsiva" pitchFamily="66" charset="0"/>
              </a:rPr>
              <a:t>, это </a:t>
            </a:r>
            <a:r>
              <a:rPr lang="ru-RU" sz="2800" b="1" dirty="0" smtClean="0">
                <a:solidFill>
                  <a:schemeClr val="accent6"/>
                </a:solidFill>
                <a:latin typeface="Monotype Corsiva" pitchFamily="66" charset="0"/>
              </a:rPr>
              <a:t>- долг</a:t>
            </a:r>
            <a:r>
              <a:rPr lang="ru-RU" sz="2800" b="1" dirty="0">
                <a:solidFill>
                  <a:schemeClr val="accent6"/>
                </a:solidFill>
                <a:latin typeface="Monotype Corsiva" pitchFamily="66" charset="0"/>
              </a:rPr>
              <a:t>, дань уважения </a:t>
            </a:r>
            <a:r>
              <a:rPr lang="ru-RU" sz="2800" b="1" dirty="0" smtClean="0">
                <a:solidFill>
                  <a:schemeClr val="accent6"/>
                </a:solidFill>
                <a:latin typeface="Monotype Corsiva" pitchFamily="66" charset="0"/>
              </a:rPr>
              <a:t>всем </a:t>
            </a:r>
            <a:r>
              <a:rPr lang="ru-RU" sz="2800" b="1" dirty="0">
                <a:solidFill>
                  <a:schemeClr val="accent6"/>
                </a:solidFill>
                <a:latin typeface="Monotype Corsiva" pitchFamily="66" charset="0"/>
              </a:rPr>
              <a:t>тем, кто сражался за чистое, мирное небо над нашей головой, всем, кто не дожил до наших </a:t>
            </a:r>
            <a:r>
              <a:rPr lang="ru-RU" sz="2800" b="1" dirty="0" smtClean="0">
                <a:solidFill>
                  <a:schemeClr val="accent6"/>
                </a:solidFill>
                <a:latin typeface="Monotype Corsiva" pitchFamily="66" charset="0"/>
              </a:rPr>
              <a:t>дней, </a:t>
            </a:r>
            <a:r>
              <a:rPr lang="ru-RU" sz="2800" b="1" dirty="0">
                <a:solidFill>
                  <a:schemeClr val="accent6"/>
                </a:solidFill>
                <a:latin typeface="Monotype Corsiva" pitchFamily="66" charset="0"/>
              </a:rPr>
              <a:t>и тем, кому мы можем лично в этот день сказать «спасибо».</a:t>
            </a:r>
          </a:p>
          <a:p>
            <a:pPr fontAlgn="base"/>
            <a:r>
              <a:rPr lang="ru-RU" sz="2800" b="1" dirty="0" smtClean="0">
                <a:solidFill>
                  <a:schemeClr val="accent6"/>
                </a:solidFill>
                <a:latin typeface="Monotype Corsiva" pitchFamily="66" charset="0"/>
              </a:rPr>
              <a:t>Минуты</a:t>
            </a:r>
            <a:r>
              <a:rPr lang="ru-RU" sz="2800" b="1" dirty="0">
                <a:solidFill>
                  <a:schemeClr val="accent6"/>
                </a:solidFill>
                <a:latin typeface="Monotype Corsiva" pitchFamily="66" charset="0"/>
              </a:rPr>
              <a:t>, проведённые рядом с ветераном Великой Отечественной войны, по-своему ценны для каждого из учащихся.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40945" y="304186"/>
            <a:ext cx="28151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solidFill>
                  <a:srgbClr val="B22600"/>
                </a:solidFill>
                <a:latin typeface="Monotype Corsiva" pitchFamily="66" charset="0"/>
              </a:rPr>
              <a:t>Мы помним…</a:t>
            </a:r>
          </a:p>
        </p:txBody>
      </p:sp>
    </p:spTree>
    <p:extLst>
      <p:ext uri="{BB962C8B-B14F-4D97-AF65-F5344CB8AC3E}">
        <p14:creationId xmlns:p14="http://schemas.microsoft.com/office/powerpoint/2010/main" xmlns="" val="2277812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8098" y="345085"/>
            <a:ext cx="3924886" cy="3389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229" y="3623213"/>
            <a:ext cx="3978877" cy="300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410221" y="3811012"/>
            <a:ext cx="50432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ru-RU" sz="2400" b="1" i="1" dirty="0" smtClean="0">
                <a:solidFill>
                  <a:srgbClr val="B22600"/>
                </a:solidFill>
                <a:latin typeface="Monotype Corsiva" pitchFamily="66" charset="0"/>
              </a:rPr>
              <a:t>«Мы благодарны, ветераны, Вам</a:t>
            </a:r>
            <a:endParaRPr lang="ru-RU" sz="2400" b="1" dirty="0" smtClean="0">
              <a:solidFill>
                <a:srgbClr val="B22600"/>
              </a:solidFill>
              <a:latin typeface="Monotype Corsiva" pitchFamily="66" charset="0"/>
            </a:endParaRPr>
          </a:p>
          <a:p>
            <a:pPr lvl="0" fontAlgn="base"/>
            <a:r>
              <a:rPr lang="ru-RU" sz="2400" b="1" i="1" dirty="0" smtClean="0">
                <a:solidFill>
                  <a:srgbClr val="B22600"/>
                </a:solidFill>
                <a:latin typeface="Monotype Corsiva" pitchFamily="66" charset="0"/>
              </a:rPr>
              <a:t>За мужество и стойкость при защите.</a:t>
            </a:r>
            <a:endParaRPr lang="ru-RU" sz="2400" b="1" dirty="0" smtClean="0">
              <a:solidFill>
                <a:srgbClr val="B22600"/>
              </a:solidFill>
              <a:latin typeface="Monotype Corsiva" pitchFamily="66" charset="0"/>
            </a:endParaRPr>
          </a:p>
          <a:p>
            <a:pPr lvl="0" fontAlgn="base"/>
            <a:r>
              <a:rPr lang="ru-RU" sz="2400" b="1" i="1" dirty="0" smtClean="0">
                <a:solidFill>
                  <a:srgbClr val="B22600"/>
                </a:solidFill>
                <a:latin typeface="Monotype Corsiva" pitchFamily="66" charset="0"/>
              </a:rPr>
              <a:t>За труд и уважение к годам</a:t>
            </a:r>
            <a:endParaRPr lang="ru-RU" sz="2400" b="1" dirty="0" smtClean="0">
              <a:solidFill>
                <a:srgbClr val="B22600"/>
              </a:solidFill>
              <a:latin typeface="Monotype Corsiva" pitchFamily="66" charset="0"/>
            </a:endParaRPr>
          </a:p>
          <a:p>
            <a:pPr lvl="0" fontAlgn="base"/>
            <a:r>
              <a:rPr lang="ru-RU" sz="2400" b="1" i="1" dirty="0" smtClean="0">
                <a:solidFill>
                  <a:srgbClr val="B22600"/>
                </a:solidFill>
                <a:latin typeface="Monotype Corsiva" pitchFamily="66" charset="0"/>
              </a:rPr>
              <a:t>«Спасибо» и поклон от нас примите.</a:t>
            </a:r>
            <a:endParaRPr lang="ru-RU" sz="2400" b="1" dirty="0" smtClean="0">
              <a:solidFill>
                <a:srgbClr val="B22600"/>
              </a:solidFill>
              <a:latin typeface="Monotype Corsiva" pitchFamily="66" charset="0"/>
            </a:endParaRPr>
          </a:p>
          <a:p>
            <a:pPr lvl="0" fontAlgn="base"/>
            <a:r>
              <a:rPr lang="ru-RU" sz="2400" b="1" i="1" dirty="0" smtClean="0">
                <a:solidFill>
                  <a:srgbClr val="B22600"/>
                </a:solidFill>
                <a:latin typeface="Monotype Corsiva" pitchFamily="66" charset="0"/>
              </a:rPr>
              <a:t>Вам, ветераны, благодарны мы,</a:t>
            </a:r>
            <a:endParaRPr lang="ru-RU" sz="2400" b="1" dirty="0" smtClean="0">
              <a:solidFill>
                <a:srgbClr val="B22600"/>
              </a:solidFill>
              <a:latin typeface="Monotype Corsiva" pitchFamily="66" charset="0"/>
            </a:endParaRPr>
          </a:p>
          <a:p>
            <a:pPr lvl="0" fontAlgn="base"/>
            <a:r>
              <a:rPr lang="ru-RU" sz="2400" b="1" i="1" dirty="0" smtClean="0">
                <a:solidFill>
                  <a:srgbClr val="B22600"/>
                </a:solidFill>
                <a:latin typeface="Monotype Corsiva" pitchFamily="66" charset="0"/>
              </a:rPr>
              <a:t>Обязаны и жизнью, и свободой;</a:t>
            </a:r>
            <a:endParaRPr lang="ru-RU" sz="2400" b="1" dirty="0" smtClean="0">
              <a:solidFill>
                <a:srgbClr val="B22600"/>
              </a:solidFill>
              <a:latin typeface="Monotype Corsiva" pitchFamily="66" charset="0"/>
            </a:endParaRPr>
          </a:p>
          <a:p>
            <a:pPr lvl="0" fontAlgn="base"/>
            <a:r>
              <a:rPr lang="ru-RU" sz="2400" b="1" i="1" dirty="0" smtClean="0">
                <a:solidFill>
                  <a:srgbClr val="B22600"/>
                </a:solidFill>
                <a:latin typeface="Monotype Corsiva" pitchFamily="66" charset="0"/>
              </a:rPr>
              <a:t>Спасибо за такой исход войны!</a:t>
            </a:r>
            <a:endParaRPr lang="ru-RU" sz="2400" b="1" dirty="0" smtClean="0">
              <a:solidFill>
                <a:srgbClr val="B22600"/>
              </a:solidFill>
              <a:latin typeface="Monotype Corsiva" pitchFamily="66" charset="0"/>
            </a:endParaRPr>
          </a:p>
          <a:p>
            <a:pPr lvl="0" fontAlgn="base"/>
            <a:r>
              <a:rPr lang="ru-RU" sz="2400" b="1" i="1" dirty="0" smtClean="0">
                <a:solidFill>
                  <a:srgbClr val="B22600"/>
                </a:solidFill>
                <a:latin typeface="Monotype Corsiva" pitchFamily="66" charset="0"/>
              </a:rPr>
              <a:t>Ответим Вам вниманьем и заботой!»</a:t>
            </a:r>
            <a:endParaRPr lang="ru-RU" sz="2400" b="1" dirty="0">
              <a:solidFill>
                <a:srgbClr val="B22600"/>
              </a:solidFill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1148" y="2104851"/>
            <a:ext cx="28151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solidFill>
                  <a:srgbClr val="B22600"/>
                </a:solidFill>
                <a:latin typeface="Monotype Corsiva" pitchFamily="66" charset="0"/>
              </a:rPr>
              <a:t>Мы помним…</a:t>
            </a:r>
          </a:p>
        </p:txBody>
      </p:sp>
    </p:spTree>
    <p:extLst>
      <p:ext uri="{BB962C8B-B14F-4D97-AF65-F5344CB8AC3E}">
        <p14:creationId xmlns:p14="http://schemas.microsoft.com/office/powerpoint/2010/main" xmlns="" val="1963616625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Красный и оранжевый">
    <a:dk1>
      <a:sysClr val="windowText" lastClr="000000"/>
    </a:dk1>
    <a:lt1>
      <a:sysClr val="window" lastClr="FFFFFF"/>
    </a:lt1>
    <a:dk2>
      <a:srgbClr val="505046"/>
    </a:dk2>
    <a:lt2>
      <a:srgbClr val="EEECE1"/>
    </a:lt2>
    <a:accent1>
      <a:srgbClr val="E84C22"/>
    </a:accent1>
    <a:accent2>
      <a:srgbClr val="FFBD47"/>
    </a:accent2>
    <a:accent3>
      <a:srgbClr val="B64926"/>
    </a:accent3>
    <a:accent4>
      <a:srgbClr val="FF8427"/>
    </a:accent4>
    <a:accent5>
      <a:srgbClr val="CC9900"/>
    </a:accent5>
    <a:accent6>
      <a:srgbClr val="B22600"/>
    </a:accent6>
    <a:hlink>
      <a:srgbClr val="CC9900"/>
    </a:hlink>
    <a:folHlink>
      <a:srgbClr val="66669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844</TotalTime>
  <Words>332</Words>
  <Application>Microsoft Office PowerPoint</Application>
  <PresentationFormat>Экран (4:3)</PresentationFormat>
  <Paragraphs>35</Paragraphs>
  <Slides>14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След самолета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</cp:lastModifiedBy>
  <cp:revision>32</cp:revision>
  <dcterms:created xsi:type="dcterms:W3CDTF">2021-05-11T18:17:56Z</dcterms:created>
  <dcterms:modified xsi:type="dcterms:W3CDTF">2021-05-14T11:38:08Z</dcterms:modified>
</cp:coreProperties>
</file>